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314" r:id="rId4"/>
    <p:sldId id="293" r:id="rId5"/>
    <p:sldId id="345" r:id="rId6"/>
    <p:sldId id="315" r:id="rId7"/>
    <p:sldId id="316" r:id="rId8"/>
    <p:sldId id="370" r:id="rId9"/>
    <p:sldId id="371" r:id="rId10"/>
    <p:sldId id="372" r:id="rId11"/>
    <p:sldId id="302" r:id="rId12"/>
    <p:sldId id="282" r:id="rId13"/>
    <p:sldId id="308" r:id="rId14"/>
    <p:sldId id="299" r:id="rId15"/>
    <p:sldId id="300" r:id="rId16"/>
    <p:sldId id="301" r:id="rId17"/>
    <p:sldId id="359" r:id="rId18"/>
    <p:sldId id="333" r:id="rId19"/>
    <p:sldId id="363" r:id="rId20"/>
    <p:sldId id="368" r:id="rId21"/>
    <p:sldId id="375" r:id="rId22"/>
    <p:sldId id="376" r:id="rId23"/>
    <p:sldId id="364" r:id="rId24"/>
    <p:sldId id="365" r:id="rId25"/>
    <p:sldId id="361" r:id="rId26"/>
    <p:sldId id="354" r:id="rId27"/>
    <p:sldId id="320" r:id="rId28"/>
    <p:sldId id="366" r:id="rId29"/>
    <p:sldId id="367" r:id="rId30"/>
    <p:sldId id="362" r:id="rId31"/>
    <p:sldId id="321" r:id="rId32"/>
    <p:sldId id="369" r:id="rId33"/>
    <p:sldId id="373" r:id="rId34"/>
    <p:sldId id="374" r:id="rId35"/>
    <p:sldId id="275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A05618"/>
    <a:srgbClr val="7C7676"/>
    <a:srgbClr val="CC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1935" autoAdjust="0"/>
  </p:normalViewPr>
  <p:slideViewPr>
    <p:cSldViewPr>
      <p:cViewPr>
        <p:scale>
          <a:sx n="66" d="100"/>
          <a:sy n="66" d="100"/>
        </p:scale>
        <p:origin x="-1344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12/14/2012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725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keyword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err="1" smtClean="0"/>
              <a:t>thuyết</a:t>
            </a:r>
            <a:r>
              <a:rPr lang="en-US" baseline="0" smtClean="0"/>
              <a:t> trinh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keyword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err="1" smtClean="0"/>
              <a:t>thuyết</a:t>
            </a:r>
            <a:r>
              <a:rPr lang="en-US" baseline="0" smtClean="0"/>
              <a:t> trinh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keyword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err="1" smtClean="0"/>
              <a:t>thuyết</a:t>
            </a:r>
            <a:r>
              <a:rPr lang="en-US" baseline="0" smtClean="0"/>
              <a:t> trinh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SMS Project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Attempts in improvement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9" name="Content Placeholder 8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143000"/>
            <a:ext cx="82296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Attempts in improvement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0" name="Content Placeholder 9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102" y="1066800"/>
            <a:ext cx="6407898" cy="55836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12</a:t>
            </a:fld>
            <a:endParaRPr lang="en-US" dirty="0" smtClean="0"/>
          </a:p>
        </p:txBody>
      </p: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 SMS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Smart Menu Solution (SMS)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Carry out automatically  many step in the old serving process.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Save time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Prevent errors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Reduce costs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Improve service quality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Function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00600"/>
          </a:xfrm>
        </p:spPr>
        <p:txBody>
          <a:bodyPr/>
          <a:lstStyle/>
          <a:p>
            <a:pPr lvl="1">
              <a:buFont typeface="Wingdings" pitchFamily="2" charset="2"/>
              <a:buChar char="v"/>
            </a:pPr>
            <a:r>
              <a:rPr lang="en-US" dirty="0" smtClean="0"/>
              <a:t>Ordering: Provide a new electric system replace the tradition way in ordering dishes.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Management: Provide a window management software to manage orders, billing, statistic and automatically distribute dishes to chef.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Feature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>
              <a:buFont typeface="Wingdings" pitchFamily="2" charset="2"/>
              <a:buChar char="v"/>
            </a:pPr>
            <a:r>
              <a:rPr lang="en-US" dirty="0" smtClean="0"/>
              <a:t>Using SMO to select menu.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Support two languages: English or Vietnam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View dishes' status: not done, doing or done.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May cancel dishes if it haven’t been done yet.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Call waiter for additional or unusual request.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Automatic distribute orders to kitchen.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Quick billing.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Develop using “Yakindu” for easy maintain and update.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Scope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76400"/>
            <a:ext cx="8153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Global picture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066799"/>
            <a:ext cx="8305800" cy="485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9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5" name="Picture 1" descr="D:\SVNproject\smart-menu-solution\Users\DucHA\Plan for sli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066800"/>
            <a:ext cx="8153400" cy="52725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10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</a:t>
            </a:r>
            <a:endParaRPr lang="en-US" sz="3500" dirty="0"/>
          </a:p>
        </p:txBody>
      </p:sp>
      <p:pic>
        <p:nvPicPr>
          <p:cNvPr id="9" name="Picture 13" descr="http://www.pnlabvn.com/pnlab/components/com_virtuemart/shop_image/product/22649f6c1780ae66feaad0501542d1e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3403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114800" y="1330325"/>
            <a:ext cx="4724400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High-performance, Low-power AVR® 8-bit 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High Endurance Non-volatile Memory segments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JTAG (IEEE std. 1149.1 Compliant) Interface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Peripheral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Special Microcontroller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I/O and Packages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Operating Voltages: 4.5 - 5.5V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Speed Grades: 0 - 16 MHz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0" y="4267200"/>
            <a:ext cx="340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 pitchFamily="34" charset="0"/>
                <a:cs typeface="Arial" charset="0"/>
              </a:rPr>
              <a:t>ATmega128-16AU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3352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4114800" y="1330325"/>
            <a:ext cx="47244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Low cost single-chip 2.4GHz GFSK RF transceiver IC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Worldwide license-free 2.4GHz ISM band operation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1Mbps and 2Mbps on-air data-rate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Enhanced </a:t>
            </a:r>
            <a:r>
              <a:rPr lang="en-US" sz="2400" dirty="0" err="1"/>
              <a:t>ShockBurst</a:t>
            </a:r>
            <a:r>
              <a:rPr lang="en-US" sz="2400" dirty="0"/>
              <a:t>™ hardware protocol accelerator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Ultra low power consumption – months to years of battery lifetime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449263" y="4724400"/>
            <a:ext cx="3360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nRF24L01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760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Mechanism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09600" y="1219200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SMO schematic</a:t>
            </a:r>
            <a:endParaRPr lang="en-US" sz="2400" dirty="0"/>
          </a:p>
        </p:txBody>
      </p:sp>
      <p:pic>
        <p:nvPicPr>
          <p:cNvPr id="112642" name="Picture 2" descr="C:\Users\USER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65275"/>
            <a:ext cx="75692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09600" y="1219200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SMR </a:t>
            </a:r>
            <a:r>
              <a:rPr lang="en-US" sz="2400" dirty="0" smtClean="0"/>
              <a:t>schematic</a:t>
            </a:r>
            <a:endParaRPr lang="en-US" sz="2400" dirty="0"/>
          </a:p>
        </p:txBody>
      </p:sp>
      <p:pic>
        <p:nvPicPr>
          <p:cNvPr id="96258" name="Picture 2" descr="C:\Users\USER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371600"/>
            <a:ext cx="4953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09600" y="1219200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SMC </a:t>
            </a:r>
            <a:r>
              <a:rPr lang="en-US" sz="2400" dirty="0" smtClean="0"/>
              <a:t>schematic</a:t>
            </a:r>
            <a:endParaRPr lang="en-US" sz="2400" dirty="0"/>
          </a:p>
        </p:txBody>
      </p:sp>
      <p:pic>
        <p:nvPicPr>
          <p:cNvPr id="97282" name="Picture 2" descr="C:\Users\USER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914400"/>
            <a:ext cx="4581525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</a:t>
            </a:r>
            <a:endParaRPr lang="en-US" sz="3500" dirty="0"/>
          </a:p>
        </p:txBody>
      </p:sp>
      <p:pic>
        <p:nvPicPr>
          <p:cNvPr id="111618" name="Picture 0" descr="Description: Iterative_development_model_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447800"/>
            <a:ext cx="784036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2743200" y="5791200"/>
            <a:ext cx="4342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Arial" charset="0"/>
              </a:rPr>
              <a:t>Iterative development model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</a:t>
            </a:r>
            <a:endParaRPr lang="en-US" sz="3500" dirty="0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62000" y="1219200"/>
            <a:ext cx="80772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Planning phase, in which the plane for this project is created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Requirement phase, in which the requirements for the software are gathered and analyzed.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Design phase, in which software solution to meet the requirements is designed.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Implementation phase, when the software is code and integrated.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Test phase, when the software is tested.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Evaluation phase, in which the software is evaluated.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Deployment phase, in which the system is deployed. 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</a:t>
            </a:r>
            <a:endParaRPr lang="en-US" sz="3500" dirty="0"/>
          </a:p>
        </p:txBody>
      </p:sp>
      <p:sp>
        <p:nvSpPr>
          <p:cNvPr id="10" name="Rectangle 9"/>
          <p:cNvSpPr/>
          <p:nvPr/>
        </p:nvSpPr>
        <p:spPr>
          <a:xfrm>
            <a:off x="990600" y="152400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Char char="v"/>
            </a:pPr>
            <a:r>
              <a:rPr lang="en-US" sz="2800" b="1" u="sng" dirty="0" smtClean="0">
                <a:latin typeface="Calibri" pitchFamily="34" charset="0"/>
                <a:cs typeface="Arial" charset="0"/>
              </a:rPr>
              <a:t>What is Yakindu?</a:t>
            </a:r>
            <a:endParaRPr lang="en-US" sz="2800" b="1" u="sng" dirty="0">
              <a:latin typeface="Calibri" pitchFamily="34" charset="0"/>
              <a:cs typeface="Arial" charset="0"/>
            </a:endParaRPr>
          </a:p>
        </p:txBody>
      </p:sp>
      <p:grpSp>
        <p:nvGrpSpPr>
          <p:cNvPr id="11" name="Group 1"/>
          <p:cNvGrpSpPr>
            <a:grpSpLocks/>
          </p:cNvGrpSpPr>
          <p:nvPr/>
        </p:nvGrpSpPr>
        <p:grpSpPr bwMode="auto">
          <a:xfrm>
            <a:off x="914400" y="2133600"/>
            <a:ext cx="8005763" cy="4029932"/>
            <a:chOff x="457200" y="1600200"/>
            <a:chExt cx="8459195" cy="456832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 bwMode="auto">
            <a:xfrm>
              <a:off x="457200" y="1600200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14350" indent="-51435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257300" indent="-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20000"/>
                </a:spcBef>
                <a:buFont typeface="Calibri" pitchFamily="34" charset="0"/>
                <a:buAutoNum type="arabicPeriod"/>
              </a:pPr>
              <a:r>
                <a:rPr lang="en-US" sz="2400" i="1" dirty="0">
                  <a:latin typeface="Calibri" pitchFamily="34" charset="0"/>
                  <a:cs typeface="Arial" charset="0"/>
                </a:rPr>
                <a:t>Yakindu is a </a:t>
              </a:r>
              <a:r>
                <a:rPr lang="en-US" sz="2400" b="1" i="1" dirty="0">
                  <a:latin typeface="Calibri" pitchFamily="34" charset="0"/>
                  <a:cs typeface="Arial" charset="0"/>
                </a:rPr>
                <a:t>modular toolkit</a:t>
              </a:r>
              <a:r>
                <a:rPr lang="en-US" sz="2400" i="1" dirty="0">
                  <a:latin typeface="Calibri" pitchFamily="34" charset="0"/>
                  <a:cs typeface="Arial" charset="0"/>
                </a:rPr>
                <a:t> for </a:t>
              </a:r>
              <a:r>
                <a:rPr lang="en-US" sz="2400" b="1" i="1" dirty="0">
                  <a:latin typeface="Calibri" pitchFamily="34" charset="0"/>
                  <a:cs typeface="Arial" charset="0"/>
                </a:rPr>
                <a:t>model driven development</a:t>
              </a:r>
              <a:r>
                <a:rPr lang="en-US" sz="2400" i="1" dirty="0">
                  <a:latin typeface="Calibri" pitchFamily="34" charset="0"/>
                  <a:cs typeface="Arial" charset="0"/>
                </a:rPr>
                <a:t> of embedded systems.</a:t>
              </a:r>
            </a:p>
            <a:p>
              <a:pPr>
                <a:spcBef>
                  <a:spcPct val="20000"/>
                </a:spcBef>
                <a:buFont typeface="Calibri" pitchFamily="34" charset="0"/>
                <a:buAutoNum type="arabicPeriod"/>
              </a:pPr>
              <a:r>
                <a:rPr lang="en-US" sz="2400" i="1" dirty="0">
                  <a:latin typeface="Calibri" pitchFamily="34" charset="0"/>
                  <a:cs typeface="Arial" charset="0"/>
                </a:rPr>
                <a:t>Yakindu is:</a:t>
              </a:r>
            </a:p>
            <a:p>
              <a:pPr lvl="2">
                <a:spcBef>
                  <a:spcPct val="20000"/>
                </a:spcBef>
                <a:buFont typeface="Arial" charset="0"/>
                <a:buChar char="•"/>
              </a:pPr>
              <a:r>
                <a:rPr lang="en-US" sz="2400" i="1" dirty="0">
                  <a:latin typeface="Calibri" pitchFamily="34" charset="0"/>
                  <a:cs typeface="Arial" charset="0"/>
                </a:rPr>
                <a:t>Build on Eclipse.</a:t>
              </a:r>
            </a:p>
            <a:p>
              <a:pPr lvl="2">
                <a:spcBef>
                  <a:spcPct val="20000"/>
                </a:spcBef>
                <a:buFont typeface="Arial" charset="0"/>
                <a:buChar char="•"/>
              </a:pPr>
              <a:r>
                <a:rPr lang="en-US" sz="2400" i="1" dirty="0">
                  <a:latin typeface="Calibri" pitchFamily="34" charset="0"/>
                  <a:cs typeface="Arial" charset="0"/>
                </a:rPr>
                <a:t>Open source.</a:t>
              </a:r>
            </a:p>
            <a:p>
              <a:pPr lvl="2">
                <a:spcBef>
                  <a:spcPct val="20000"/>
                </a:spcBef>
                <a:buFont typeface="Arial" charset="0"/>
                <a:buChar char="•"/>
              </a:pPr>
              <a:r>
                <a:rPr lang="en-US" sz="2400" i="1" dirty="0">
                  <a:latin typeface="Calibri" pitchFamily="34" charset="0"/>
                  <a:cs typeface="Arial" charset="0"/>
                </a:rPr>
                <a:t>Available at Eclipse Labs.</a:t>
              </a:r>
            </a:p>
          </p:txBody>
        </p:sp>
        <p:sp>
          <p:nvSpPr>
            <p:cNvPr id="14" name="TextBox 12"/>
            <p:cNvSpPr txBox="1">
              <a:spLocks noChangeArrowheads="1"/>
            </p:cNvSpPr>
            <p:nvPr/>
          </p:nvSpPr>
          <p:spPr bwMode="auto">
            <a:xfrm>
              <a:off x="457200" y="4537816"/>
              <a:ext cx="424205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 i="1" u="sng" dirty="0">
                  <a:latin typeface="Calibri" pitchFamily="34" charset="0"/>
                  <a:cs typeface="Arial" charset="0"/>
                </a:rPr>
                <a:t>Links</a:t>
              </a:r>
              <a:r>
                <a:rPr lang="en-US" sz="2400" i="1" dirty="0">
                  <a:latin typeface="Calibri" pitchFamily="34" charset="0"/>
                  <a:cs typeface="Arial" charset="0"/>
                </a:rPr>
                <a:t>:</a:t>
              </a:r>
            </a:p>
            <a:p>
              <a:pPr eaLnBrk="1" hangingPunct="1"/>
              <a:r>
                <a:rPr lang="en-US" sz="2400" i="1" dirty="0">
                  <a:latin typeface="Calibri" pitchFamily="34" charset="0"/>
                  <a:cs typeface="Arial" charset="0"/>
                </a:rPr>
                <a:t>http://eclipselabs.org/p/yakindu</a:t>
              </a:r>
            </a:p>
            <a:p>
              <a:pPr eaLnBrk="1" hangingPunct="1"/>
              <a:r>
                <a:rPr lang="en-US" sz="2400" i="1" dirty="0">
                  <a:latin typeface="Calibri" pitchFamily="34" charset="0"/>
                  <a:cs typeface="Arial" charset="0"/>
                </a:rPr>
                <a:t>http://yakindu.org</a:t>
              </a:r>
            </a:p>
          </p:txBody>
        </p:sp>
        <p:pic>
          <p:nvPicPr>
            <p:cNvPr id="15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118" y="2636762"/>
              <a:ext cx="3789277" cy="3531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119188"/>
            <a:ext cx="55403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sz="2800" b="1" u="sng" dirty="0"/>
              <a:t>Model Driven Development (MDD)</a:t>
            </a:r>
          </a:p>
          <a:p>
            <a:pPr>
              <a:defRPr/>
            </a:pPr>
            <a:endParaRPr lang="en-US" sz="2800" b="1" u="sng" dirty="0"/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381000" y="2057400"/>
            <a:ext cx="299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/>
            <a:r>
              <a:rPr lang="en-US" sz="2400" i="1" dirty="0">
                <a:latin typeface="Calibri" pitchFamily="34" charset="0"/>
                <a:cs typeface="Arial" charset="0"/>
              </a:rPr>
              <a:t>Abstraction Levels:</a:t>
            </a:r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01800"/>
            <a:ext cx="5548313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152400" y="1119188"/>
            <a:ext cx="3201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en-US" sz="2800" b="1" u="sng" dirty="0">
                <a:latin typeface="Calibri" pitchFamily="34" charset="0"/>
                <a:cs typeface="Arial" charset="0"/>
              </a:rPr>
              <a:t>Activities &amp; Tools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643063"/>
            <a:ext cx="49720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152400" y="1119188"/>
            <a:ext cx="20404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en-US" sz="2800" b="1" u="sng" dirty="0" smtClean="0">
                <a:latin typeface="Calibri" pitchFamily="34" charset="0"/>
                <a:cs typeface="Arial" charset="0"/>
              </a:rPr>
              <a:t>Database</a:t>
            </a:r>
            <a:endParaRPr lang="en-US" sz="2800" b="1" u="sng" dirty="0">
              <a:latin typeface="Calibri" pitchFamily="34" charset="0"/>
              <a:cs typeface="Arial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838200" y="1676400"/>
            <a:ext cx="8001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Risk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85800" y="1143000"/>
            <a:ext cx="78486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Half of project team members do not have experiences working in real project.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The team leader lack of project management skill, experiences.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None of the project team members has been work as tester position.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The facilitation for developing the project maybe the risk (like places, equipment , etc…)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Lack of experiences of estimating time and budget for developing project.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37" y="1076325"/>
            <a:ext cx="8618863" cy="5588794"/>
          </a:xfrm>
        </p:spPr>
      </p:pic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Traditional process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Principles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Mechanism</a:t>
            </a:r>
            <a:endParaRPr lang="en-US" sz="4000" dirty="0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0177" name="Object 1"/>
          <p:cNvGraphicFramePr>
            <a:graphicFrameLocks noChangeAspect="1"/>
          </p:cNvGraphicFramePr>
          <p:nvPr/>
        </p:nvGraphicFramePr>
        <p:xfrm>
          <a:off x="762000" y="1085850"/>
          <a:ext cx="8153400" cy="5772150"/>
        </p:xfrm>
        <a:graphic>
          <a:graphicData uri="http://schemas.openxmlformats.org/presentationml/2006/ole">
            <p:oleObj spid="_x0000_s50177" r:id="rId4" imgW="7825538" imgH="5768232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Mechanism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685800" y="1219200"/>
            <a:ext cx="8001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Mechanism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685800" y="1219200"/>
            <a:ext cx="8001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Experience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Potential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685800" y="1143000"/>
            <a:ext cx="7848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Awesome application of IT.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Criteria for top class expressing.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Bring absolute satisfaction for customers.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/>
              <a:t>Contribute more sales for restaurant.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smtClean="0">
                <a:solidFill>
                  <a:schemeClr val="bg1"/>
                </a:solidFill>
              </a:rPr>
              <a:t>From SMS </a:t>
            </a:r>
            <a:r>
              <a:rPr lang="en-US" sz="2000" dirty="0" smtClean="0">
                <a:solidFill>
                  <a:schemeClr val="bg1"/>
                </a:solidFill>
              </a:rPr>
              <a:t>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35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" name="Content Placeholder 9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066800"/>
            <a:ext cx="7970651" cy="5400675"/>
          </a:xfrm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Problem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Redundant</a:t>
            </a:r>
          </a:p>
          <a:p>
            <a:r>
              <a:rPr lang="en-US" dirty="0" smtClean="0"/>
              <a:t> Errors</a:t>
            </a:r>
          </a:p>
          <a:p>
            <a:r>
              <a:rPr lang="en-US" dirty="0" smtClean="0"/>
              <a:t> Time consuming</a:t>
            </a:r>
          </a:p>
          <a:p>
            <a:r>
              <a:rPr lang="en-US" dirty="0" smtClean="0"/>
              <a:t> Money wasting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endParaRPr lang="en-US" sz="1200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Problem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Problem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3" name="Content Placeholder 12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752600"/>
            <a:ext cx="8063174" cy="3505200"/>
          </a:xfrm>
        </p:spPr>
      </p:pic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Attempts in improvement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World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Plate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Usablehealth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  <a:r>
              <a:rPr lang="en-US" dirty="0" err="1" smtClean="0"/>
              <a:t>VietNam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BicProductioniMenu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VienPhuc</a:t>
            </a:r>
            <a:r>
              <a:rPr lang="en-US" dirty="0" smtClean="0"/>
              <a:t> </a:t>
            </a:r>
            <a:r>
              <a:rPr lang="en-US" dirty="0" err="1" smtClean="0"/>
              <a:t>ezMenu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Attempts in improvement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42538"/>
            <a:ext cx="8229600" cy="4782061"/>
          </a:xfrm>
        </p:spPr>
      </p:pic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Attempts in improvement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Content Placeholder 10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79138"/>
            <a:ext cx="8229600" cy="46692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6047</TotalTime>
  <Words>660</Words>
  <Application>Microsoft Office PowerPoint</Application>
  <PresentationFormat>On-screen Show (4:3)</PresentationFormat>
  <Paragraphs>200</Paragraphs>
  <Slides>35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FUFO_Slideshow_Template</vt:lpstr>
      <vt:lpstr>SMS Project</vt:lpstr>
      <vt:lpstr>Contents</vt:lpstr>
      <vt:lpstr>Traditional process</vt:lpstr>
      <vt:lpstr>Problem</vt:lpstr>
      <vt:lpstr>Problem</vt:lpstr>
      <vt:lpstr>Problem</vt:lpstr>
      <vt:lpstr>Attempts in improvement</vt:lpstr>
      <vt:lpstr>Attempts in improvement</vt:lpstr>
      <vt:lpstr>Attempts in improvement</vt:lpstr>
      <vt:lpstr>Attempts in improvement</vt:lpstr>
      <vt:lpstr>Attempts in improvement</vt:lpstr>
      <vt:lpstr> SMS</vt:lpstr>
      <vt:lpstr>Function</vt:lpstr>
      <vt:lpstr>Feature</vt:lpstr>
      <vt:lpstr>Scope</vt:lpstr>
      <vt:lpstr>Global picture</vt:lpstr>
      <vt:lpstr>Project Plan</vt:lpstr>
      <vt:lpstr>Hardware</vt:lpstr>
      <vt:lpstr>Hardware</vt:lpstr>
      <vt:lpstr>Hardware</vt:lpstr>
      <vt:lpstr>Hardware</vt:lpstr>
      <vt:lpstr>Hardware</vt:lpstr>
      <vt:lpstr>Software</vt:lpstr>
      <vt:lpstr>Software</vt:lpstr>
      <vt:lpstr>Software</vt:lpstr>
      <vt:lpstr>Software</vt:lpstr>
      <vt:lpstr>Software</vt:lpstr>
      <vt:lpstr>Software</vt:lpstr>
      <vt:lpstr>Risk</vt:lpstr>
      <vt:lpstr>Principles</vt:lpstr>
      <vt:lpstr>Design</vt:lpstr>
      <vt:lpstr>Design</vt:lpstr>
      <vt:lpstr>Slide 33</vt:lpstr>
      <vt:lpstr>Potential</vt:lpstr>
      <vt:lpstr>Slide 35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USER</cp:lastModifiedBy>
  <cp:revision>450</cp:revision>
  <dcterms:created xsi:type="dcterms:W3CDTF">2012-02-01T02:30:47Z</dcterms:created>
  <dcterms:modified xsi:type="dcterms:W3CDTF">2012-12-14T01:34:31Z</dcterms:modified>
</cp:coreProperties>
</file>